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wmf" ContentType="image/x-w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92" r:id="rId3"/>
    <p:sldId id="1165" r:id="rId4"/>
    <p:sldId id="1397" r:id="rId5"/>
    <p:sldId id="1370" r:id="rId7"/>
    <p:sldId id="1396" r:id="rId8"/>
    <p:sldId id="1391" r:id="rId9"/>
    <p:sldId id="1288" r:id="rId10"/>
    <p:sldId id="1392" r:id="rId11"/>
    <p:sldId id="1394" r:id="rId12"/>
    <p:sldId id="1395" r:id="rId13"/>
    <p:sldId id="124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9900"/>
    <a:srgbClr val="006600"/>
    <a:srgbClr val="FF6600"/>
    <a:srgbClr val="0000FF"/>
    <a:srgbClr val="FFFFFF"/>
    <a:srgbClr val="3333FF"/>
    <a:srgbClr val="FF33CC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1" autoAdjust="0"/>
    <p:restoredTop sz="90686" autoAdjust="0"/>
  </p:normalViewPr>
  <p:slideViewPr>
    <p:cSldViewPr showGuides="1">
      <p:cViewPr>
        <p:scale>
          <a:sx n="73" d="100"/>
          <a:sy n="73" d="100"/>
        </p:scale>
        <p:origin x="-606" y="-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6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AED22-7A29-4A9E-B8EC-A32B4889A174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15DA6-C5A1-4164-8FBC-E4B0D1B4BE12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715DA6-C5A1-4164-8FBC-E4B0D1B4BE1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715DA6-C5A1-4164-8FBC-E4B0D1B4BE1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715DA6-C5A1-4164-8FBC-E4B0D1B4BE1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715DA6-C5A1-4164-8FBC-E4B0D1B4BE1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715DA6-C5A1-4164-8FBC-E4B0D1B4BE1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715DA6-C5A1-4164-8FBC-E4B0D1B4BE1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715DA6-C5A1-4164-8FBC-E4B0D1B4BE1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715DA6-C5A1-4164-8FBC-E4B0D1B4BE1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microsoft.com/office/2007/relationships/hdphoto" Target="../media/image21.wdp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GIF"/><Relationship Id="rId4" Type="http://schemas.microsoft.com/office/2007/relationships/hdphoto" Target="../media/image6.wdp"/><Relationship Id="rId3" Type="http://schemas.openxmlformats.org/officeDocument/2006/relationships/image" Target="../media/image5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microsoft.com/office/2007/relationships/hdphoto" Target="../media/image12.wdp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image" Target="../media/image18.png"/><Relationship Id="rId7" Type="http://schemas.microsoft.com/office/2007/relationships/hdphoto" Target="../media/image17.wdp"/><Relationship Id="rId6" Type="http://schemas.openxmlformats.org/officeDocument/2006/relationships/image" Target="../media/image16.png"/><Relationship Id="rId5" Type="http://schemas.microsoft.com/office/2007/relationships/hdphoto" Target="../media/image15.wdp"/><Relationship Id="rId4" Type="http://schemas.openxmlformats.org/officeDocument/2006/relationships/image" Target="../media/image14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0" Type="http://schemas.openxmlformats.org/officeDocument/2006/relationships/notesSlide" Target="../notesSlides/notesSlide2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microsoft.com/office/2007/relationships/hdphoto" Target="../media/image15.wdp"/><Relationship Id="rId4" Type="http://schemas.openxmlformats.org/officeDocument/2006/relationships/image" Target="../media/image14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22.jpeg"/><Relationship Id="rId5" Type="http://schemas.microsoft.com/office/2007/relationships/hdphoto" Target="../media/image21.wdp"/><Relationship Id="rId4" Type="http://schemas.openxmlformats.org/officeDocument/2006/relationships/image" Target="../media/image20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microsoft.com/office/2007/relationships/hdphoto" Target="../media/image24.wdp"/><Relationship Id="rId1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25.wmf"/><Relationship Id="rId4" Type="http://schemas.openxmlformats.org/officeDocument/2006/relationships/image" Target="../media/image19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4.xml"/><Relationship Id="rId5" Type="http://schemas.microsoft.com/office/2007/relationships/hdphoto" Target="../media/image27.wdp"/><Relationship Id="rId4" Type="http://schemas.openxmlformats.org/officeDocument/2006/relationships/image" Target="../media/image26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text, indoor&#10;&#10;Description automatically generated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" t="11939" r="1162"/>
          <a:stretch>
            <a:fillRect/>
          </a:stretch>
        </p:blipFill>
        <p:spPr>
          <a:xfrm>
            <a:off x="6324600" y="25471"/>
            <a:ext cx="5105400" cy="68070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picture containing indoor, dark&#10;&#10;Description automatically generat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07" t="12595" r="-417"/>
          <a:stretch>
            <a:fillRect/>
          </a:stretch>
        </p:blipFill>
        <p:spPr>
          <a:xfrm>
            <a:off x="457200" y="0"/>
            <a:ext cx="5307308" cy="68070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2819400"/>
            <a:ext cx="12192000" cy="1200150"/>
          </a:xfrm>
          <a:prstGeom prst="rect">
            <a:avLst/>
          </a:prstGeom>
          <a:solidFill>
            <a:schemeClr val="bg1">
              <a:alpha val="7097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" name="TextBox 10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6618" y="2994837"/>
            <a:ext cx="9366364" cy="86832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4500" b="1">
                <a:solidFill>
                  <a:srgbClr val="C00000"/>
                </a:solidFill>
                <a:ea typeface="MS PGothic" panose="020B0600070205080204" pitchFamily="50" charset="-128"/>
              </a:rPr>
              <a:t>Thực hành: Đo gia tốc rơi tự do</a:t>
            </a:r>
            <a:endParaRPr lang="en-US" altLang="en-US" sz="4500" b="1">
              <a:solidFill>
                <a:srgbClr val="C00000"/>
              </a:solidFill>
            </a:endParaRPr>
          </a:p>
        </p:txBody>
      </p:sp>
      <p:sp>
        <p:nvSpPr>
          <p:cNvPr id="8" name="TextBox 11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-342900" y="2790594"/>
            <a:ext cx="1905000" cy="612934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Bài 11:</a:t>
            </a:r>
            <a:endParaRPr lang="en-US" altLang="en-US" sz="3000" b="1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76200" y="145051"/>
            <a:ext cx="10621297" cy="541687"/>
            <a:chOff x="74035" y="2232631"/>
            <a:chExt cx="10555487" cy="756154"/>
          </a:xfrm>
        </p:grpSpPr>
        <p:grpSp>
          <p:nvGrpSpPr>
            <p:cNvPr id="15" name="Group 70"/>
            <p:cNvGrpSpPr/>
            <p:nvPr/>
          </p:nvGrpSpPr>
          <p:grpSpPr bwMode="auto">
            <a:xfrm>
              <a:off x="330531" y="2267004"/>
              <a:ext cx="5423094" cy="708275"/>
              <a:chOff x="587623" y="3377549"/>
              <a:chExt cx="2792640" cy="1364238"/>
            </a:xfrm>
          </p:grpSpPr>
          <p:pic>
            <p:nvPicPr>
              <p:cNvPr id="19" name="Picture 8" descr="empty-green-rectangle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623" y="3377549"/>
                <a:ext cx="2792640" cy="1364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Picture 9" descr="green-top-fad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05129" y="3887447"/>
                <a:ext cx="1273934" cy="396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6" name="TextBox 15"/>
            <p:cNvSpPr txBox="1"/>
            <p:nvPr/>
          </p:nvSpPr>
          <p:spPr bwMode="auto">
            <a:xfrm>
              <a:off x="74035" y="2267003"/>
              <a:ext cx="1501326" cy="687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60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IV</a:t>
              </a:r>
              <a:endParaRPr lang="en-US" sz="2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026060"/>
            <p:cNvSpPr>
              <a:spLocks noChangeArrowheads="1"/>
            </p:cNvSpPr>
            <p:nvPr/>
          </p:nvSpPr>
          <p:spPr bwMode="auto">
            <a:xfrm>
              <a:off x="1209204" y="2232631"/>
              <a:ext cx="9420318" cy="756154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 lIns="109728" tIns="54864" rIns="109728" bIns="54864">
              <a:spAutoFit/>
            </a:bodyPr>
            <a:lstStyle>
              <a:lvl1pPr marL="287655" indent="-287655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defTabSz="1095375">
                <a:buClr>
                  <a:schemeClr val="tx2"/>
                </a:buClr>
                <a:buSzPct val="95000"/>
                <a:defRPr/>
              </a:pPr>
              <a:r>
                <a:rPr lang="en-US" sz="2800" i="1">
                  <a:cs typeface="Arial" panose="020B0604020202020204" pitchFamily="34" charset="0"/>
                </a:rPr>
                <a:t>Kết quả thí nghiệm</a:t>
              </a:r>
              <a:endParaRPr lang="en-US" sz="2800" dirty="0">
                <a:cs typeface="Arial" panose="020B0604020202020204" pitchFamily="34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74531" y="914400"/>
            <a:ext cx="964790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i="1">
                <a:solidFill>
                  <a:srgbClr val="7030A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Bảng 11.1</a:t>
            </a:r>
            <a:endParaRPr lang="en-US" sz="2500" i="1">
              <a:solidFill>
                <a:srgbClr val="7030A0"/>
              </a:solidFill>
            </a:endParaRPr>
          </a:p>
        </p:txBody>
      </p:sp>
      <p:graphicFrame>
        <p:nvGraphicFramePr>
          <p:cNvPr id="12" name="Table 13"/>
          <p:cNvGraphicFramePr>
            <a:graphicFrameLocks noGrp="1"/>
          </p:cNvGraphicFramePr>
          <p:nvPr/>
        </p:nvGraphicFramePr>
        <p:xfrm>
          <a:off x="387260" y="1600353"/>
          <a:ext cx="10661740" cy="3703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81025"/>
                <a:gridCol w="1437832"/>
                <a:gridCol w="1600991"/>
                <a:gridCol w="1724144"/>
                <a:gridCol w="1724144"/>
                <a:gridCol w="2093604"/>
              </a:tblGrid>
              <a:tr h="708931">
                <a:tc rowSpan="2">
                  <a:txBody>
                    <a:bodyPr/>
                    <a:lstStyle/>
                    <a:p>
                      <a:pPr algn="ctr"/>
                      <a:r>
                        <a:rPr lang="en-US" sz="2300" b="1" kern="120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Quãng đường</a:t>
                      </a:r>
                      <a:endParaRPr lang="en-US" sz="2300" b="1" kern="120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sz="2300" b="1" kern="120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s(m)</a:t>
                      </a:r>
                      <a:endParaRPr lang="en-US" sz="2300" b="1" kern="120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en-US" sz="23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23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Lần đo thời gian t (s)</a:t>
                      </a:r>
                      <a:endParaRPr lang="en-US" sz="23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763975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Lần 1</a:t>
                      </a:r>
                      <a:endParaRPr lang="en-US" sz="23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2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Lần 2</a:t>
                      </a:r>
                      <a:endParaRPr kumimoji="0" lang="en-US" sz="23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2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Lần 3</a:t>
                      </a:r>
                      <a:endParaRPr kumimoji="0" lang="en-US" sz="23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2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Lần 4</a:t>
                      </a:r>
                      <a:endParaRPr kumimoji="0" lang="en-US" sz="23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2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Lần 5</a:t>
                      </a:r>
                      <a:endParaRPr kumimoji="0" lang="en-US" sz="23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67552"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r>
                        <a:rPr lang="en-US" sz="2300" baseline="-25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300" baseline="-25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3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3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3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3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3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675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2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</a:t>
                      </a:r>
                      <a:r>
                        <a:rPr kumimoji="0" lang="en-US" sz="2300" b="0" i="0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  <a:endParaRPr kumimoji="0" lang="en-US" sz="2300" b="0" i="0" u="none" strike="noStrike" kern="1200" cap="none" spc="0" normalizeH="0" baseline="-2500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3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3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3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3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3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675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2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</a:t>
                      </a:r>
                      <a:r>
                        <a:rPr kumimoji="0" lang="en-US" sz="2300" b="0" i="0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  <a:endParaRPr kumimoji="0" lang="en-US" sz="2300" b="0" i="0" u="none" strike="noStrike" kern="1200" cap="none" spc="0" normalizeH="0" baseline="-2500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3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3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3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3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3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675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2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</a:t>
                      </a:r>
                      <a:r>
                        <a:rPr kumimoji="0" lang="en-US" sz="2300" b="0" i="0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  <a:endParaRPr kumimoji="0" lang="en-US" sz="2300" b="0" i="0" u="none" strike="noStrike" kern="1200" cap="none" spc="0" normalizeH="0" baseline="-2500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3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3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3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3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3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675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2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</a:t>
                      </a:r>
                      <a:r>
                        <a:rPr kumimoji="0" lang="en-US" sz="2300" b="0" i="0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</a:t>
                      </a:r>
                      <a:endParaRPr kumimoji="0" lang="en-US" sz="2300" b="0" i="0" u="none" strike="noStrike" kern="1200" cap="none" spc="0" normalizeH="0" baseline="-2500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3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3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3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3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3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981619" y="5577414"/>
                <a:ext cx="2584540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500" i="1" smtClean="0">
                            <a:latin typeface="Cambria Math" panose="02040503050406030204"/>
                          </a:rPr>
                        </m:ctrlPr>
                      </m:accPr>
                      <m:e>
                        <m:r>
                          <a:rPr lang="en-US" sz="25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</m:acc>
                  </m:oMath>
                </a14:m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 = …     (m/s</a:t>
                </a:r>
                <a:r>
                  <a:rPr lang="en-US" sz="2500" baseline="3000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US" sz="25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619" y="5577414"/>
                <a:ext cx="2584540" cy="477054"/>
              </a:xfrm>
              <a:prstGeom prst="rect">
                <a:avLst/>
              </a:prstGeom>
              <a:blipFill rotWithShape="1">
                <a:blip r:embed="rId3"/>
                <a:stretch>
                  <a:fillRect l="-21" t="-7099" r="25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4513300" y="5630508"/>
                <a:ext cx="2584540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 xmlns:m="http://schemas.openxmlformats.org/officeDocument/2006/math">
                    <m:r>
                      <a:rPr lang="en-US" sz="250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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𝑔</m:t>
                    </m:r>
                  </m:oMath>
                </a14:m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= …     (m/s</a:t>
                </a:r>
                <a:r>
                  <a:rPr lang="en-US" sz="2500" baseline="3000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US" sz="25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300" y="5630508"/>
                <a:ext cx="2584540" cy="477054"/>
              </a:xfrm>
              <a:prstGeom prst="rect">
                <a:avLst/>
              </a:prstGeom>
              <a:blipFill rotWithShape="1">
                <a:blip r:embed="rId4"/>
                <a:stretch>
                  <a:fillRect l="-14" t="-7180" r="17" b="2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8059159" y="5630508"/>
                <a:ext cx="2584540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𝑔</m:t>
                    </m:r>
                  </m:oMath>
                </a14:m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= …     (m/s</a:t>
                </a:r>
                <a:r>
                  <a:rPr lang="en-US" sz="2500" baseline="3000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US" sz="25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9159" y="5630508"/>
                <a:ext cx="2584540" cy="477054"/>
              </a:xfrm>
              <a:prstGeom prst="rect">
                <a:avLst/>
              </a:prstGeom>
              <a:blipFill rotWithShape="1">
                <a:blip r:embed="rId5"/>
                <a:stretch>
                  <a:fillRect l="-14" t="-7180" r="18" b="2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22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6"/>
          <p:cNvGrpSpPr/>
          <p:nvPr/>
        </p:nvGrpSpPr>
        <p:grpSpPr>
          <a:xfrm>
            <a:off x="4876800" y="153812"/>
            <a:ext cx="2269096" cy="531988"/>
            <a:chOff x="2193" y="0"/>
            <a:chExt cx="2245706" cy="1239104"/>
          </a:xfrm>
          <a:solidFill>
            <a:srgbClr val="00206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7" name="Rounded Rectangle 57"/>
            <p:cNvSpPr/>
            <p:nvPr/>
          </p:nvSpPr>
          <p:spPr>
            <a:xfrm>
              <a:off x="2193" y="0"/>
              <a:ext cx="2245706" cy="1239104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77334" y="60488"/>
              <a:ext cx="2124730" cy="1118127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60960" rIns="121920" bIns="60960" numCol="1" spcCol="1270" anchor="ctr" anchorCtr="0">
              <a:noAutofit/>
            </a:bodyPr>
            <a:lstStyle/>
            <a:p>
              <a:pPr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b="1">
                  <a:latin typeface="Arial" panose="020B0604020202020204" pitchFamily="34" charset="0"/>
                  <a:cs typeface="Arial" panose="020B0604020202020204" pitchFamily="34" charset="0"/>
                </a:rPr>
                <a:t>Hoạt động</a:t>
              </a:r>
              <a:endParaRPr lang="en-US" sz="2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Rectangle: Rounded Corners 10"/>
          <p:cNvSpPr/>
          <p:nvPr/>
        </p:nvSpPr>
        <p:spPr>
          <a:xfrm>
            <a:off x="734656" y="847318"/>
            <a:ext cx="10712078" cy="557232"/>
          </a:xfrm>
          <a:prstGeom prst="roundRect">
            <a:avLst>
              <a:gd name="adj" fmla="val 8564"/>
            </a:avLst>
          </a:prstGeom>
          <a:solidFill>
            <a:schemeClr val="accent5">
              <a:lumMod val="20000"/>
              <a:lumOff val="80000"/>
            </a:schemeClr>
          </a:solidFill>
          <a:ln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2" name="Text Box 29"/>
          <p:cNvSpPr txBox="1">
            <a:spLocks noChangeArrowheads="1"/>
          </p:cNvSpPr>
          <p:nvPr/>
        </p:nvSpPr>
        <p:spPr bwMode="auto">
          <a:xfrm>
            <a:off x="783141" y="855602"/>
            <a:ext cx="10747237" cy="47705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500"/>
              </a:spcAft>
            </a:pPr>
            <a:r>
              <a:rPr lang="vi-VN" sz="2500" i="0" u="none" strike="noStrike">
                <a:effectLst/>
              </a:rPr>
              <a:t>Nhận xét và đánh giá kết quả thí nghiệm </a:t>
            </a:r>
            <a:endParaRPr lang="en-US" sz="2500" i="0" u="none" strike="noStrike">
              <a:effectLst/>
            </a:endParaRPr>
          </a:p>
        </p:txBody>
      </p:sp>
      <p:sp>
        <p:nvSpPr>
          <p:cNvPr id="20" name="Oval 19"/>
          <p:cNvSpPr/>
          <p:nvPr/>
        </p:nvSpPr>
        <p:spPr>
          <a:xfrm>
            <a:off x="501379" y="507464"/>
            <a:ext cx="518742" cy="492626"/>
          </a:xfrm>
          <a:prstGeom prst="ellipse">
            <a:avLst/>
          </a:prstGeom>
          <a:solidFill>
            <a:schemeClr val="bg1"/>
          </a:solidFill>
          <a:ln cmpd="thickThin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2227" b="89879" l="9494" r="98101">
                        <a14:foregroundMark x1="42405" y1="8097" x2="42405" y2="8097"/>
                        <a14:foregroundMark x1="54747" y1="5061" x2="54747" y2="5061"/>
                        <a14:foregroundMark x1="53481" y1="2227" x2="53481" y2="2227"/>
                        <a14:foregroundMark x1="92089" y1="39271" x2="92089" y2="39271"/>
                        <a14:foregroundMark x1="98101" y1="36437" x2="98101" y2="364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16970" b="22269"/>
          <a:stretch>
            <a:fillRect/>
          </a:stretch>
        </p:blipFill>
        <p:spPr>
          <a:xfrm flipH="1">
            <a:off x="501379" y="541049"/>
            <a:ext cx="480281" cy="442625"/>
          </a:xfrm>
          <a:prstGeom prst="rect">
            <a:avLst/>
          </a:prstGeom>
        </p:spPr>
      </p:pic>
      <p:pic>
        <p:nvPicPr>
          <p:cNvPr id="19" name="Picture 4" descr="empty-blue-rectangl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1379" y="1718840"/>
            <a:ext cx="11415812" cy="4377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/>
          <p:cNvSpPr txBox="1"/>
          <p:nvPr/>
        </p:nvSpPr>
        <p:spPr>
          <a:xfrm>
            <a:off x="1100674" y="1932520"/>
            <a:ext cx="9990652" cy="1756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rtl="0">
              <a:spcBef>
                <a:spcPts val="0"/>
              </a:spcBef>
              <a:spcAft>
                <a:spcPts val="500"/>
              </a:spcAft>
              <a:buAutoNum type="arabicPeriod"/>
            </a:pPr>
            <a:r>
              <a:rPr lang="vi-VN" sz="2600" i="0" u="none" strike="noStrike" dirty="0">
                <a:effectLst/>
              </a:rPr>
              <a:t>Hãy tính giá trị trung bình và sai số tuyệt đối của phép đo gia tốc rơi tự do. </a:t>
            </a:r>
            <a:endParaRPr lang="en-US" sz="2600" i="0" u="none" strike="noStrike" dirty="0">
              <a:effectLst/>
            </a:endParaRPr>
          </a:p>
          <a:p>
            <a:pPr marL="457200" indent="-457200" rtl="0">
              <a:spcBef>
                <a:spcPts val="0"/>
              </a:spcBef>
              <a:spcAft>
                <a:spcPts val="500"/>
              </a:spcAft>
              <a:buAutoNum type="arabicPeriod"/>
            </a:pPr>
            <a:r>
              <a:rPr lang="vi-VN" sz="2600" i="0" u="none" strike="noStrike" dirty="0">
                <a:effectLst/>
              </a:rPr>
              <a:t>Tại sao lại dùng tại thép làm vật rơi </a:t>
            </a:r>
            <a:r>
              <a:rPr lang="vi-VN" sz="2600" i="0" u="none" strike="noStrike" dirty="0">
                <a:effectLst/>
                <a:latin typeface="Arial (Body)"/>
              </a:rPr>
              <a:t>trong thí ngh</a:t>
            </a:r>
            <a:r>
              <a:rPr lang="en-US" sz="2600" i="0" u="none" strike="noStrike" dirty="0" err="1">
                <a:effectLst/>
                <a:latin typeface="Arial (Body)"/>
              </a:rPr>
              <a:t>iệm</a:t>
            </a:r>
            <a:r>
              <a:rPr lang="vi-VN" sz="2600" i="0" u="none" strike="noStrike" dirty="0">
                <a:effectLst/>
                <a:latin typeface="Arial (Body)"/>
              </a:rPr>
              <a:t>? Có thể dùng viên bi thép được</a:t>
            </a:r>
            <a:r>
              <a:rPr lang="en-US" sz="2600" i="0" u="none" strike="noStrike" dirty="0">
                <a:effectLst/>
                <a:latin typeface="Arial (Body)"/>
              </a:rPr>
              <a:t> </a:t>
            </a:r>
            <a:r>
              <a:rPr lang="vi-VN" sz="2600" i="0" u="none" strike="noStrike" dirty="0">
                <a:effectLst/>
                <a:latin typeface="Arial (Body)"/>
              </a:rPr>
              <a:t>không? Giải thích tại sao</a:t>
            </a:r>
            <a:r>
              <a:rPr lang="en-US" sz="2600" dirty="0">
                <a:latin typeface="Arial (Body)"/>
              </a:rPr>
              <a:t>?</a:t>
            </a:r>
            <a:endParaRPr lang="en-US" sz="2600" i="0" u="none" strike="noStrike" dirty="0">
              <a:effectLst/>
              <a:latin typeface="Arial (Body)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00674" y="3689411"/>
            <a:ext cx="9990652" cy="2221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rtl="0">
              <a:spcBef>
                <a:spcPts val="0"/>
              </a:spcBef>
              <a:spcAft>
                <a:spcPts val="500"/>
              </a:spcAft>
              <a:buAutoNum type="arabicPeriod" startAt="3"/>
            </a:pPr>
            <a:r>
              <a:rPr lang="vi-VN" sz="2600" i="0" u="none" strike="noStrike" dirty="0">
                <a:effectLst/>
                <a:latin typeface="Arial (Body)"/>
              </a:rPr>
              <a:t>Vẽ đồ thị mô tả mối quan hệ </a:t>
            </a:r>
            <a:r>
              <a:rPr lang="en-US" sz="2600" i="0" u="none" strike="noStrike" dirty="0">
                <a:effectLst/>
                <a:latin typeface="Arial (Body)"/>
              </a:rPr>
              <a:t>s</a:t>
            </a:r>
            <a:r>
              <a:rPr lang="vi-VN" sz="2600" i="0" u="none" strike="noStrike" dirty="0">
                <a:effectLst/>
                <a:latin typeface="Arial (Body)"/>
              </a:rPr>
              <a:t> và</a:t>
            </a:r>
            <a:r>
              <a:rPr lang="en-US" sz="2600" i="0" u="none" strike="noStrike" dirty="0">
                <a:effectLst/>
                <a:latin typeface="Arial (Body)"/>
              </a:rPr>
              <a:t> t</a:t>
            </a:r>
            <a:r>
              <a:rPr lang="en-US" sz="2600" i="0" u="none" strike="noStrike" baseline="30000" dirty="0">
                <a:effectLst/>
                <a:latin typeface="Arial (Body)"/>
              </a:rPr>
              <a:t>2</a:t>
            </a:r>
            <a:r>
              <a:rPr lang="vi-VN" sz="2600" i="0" u="none" strike="noStrike" dirty="0">
                <a:effectLst/>
                <a:latin typeface="Arial (Body)"/>
              </a:rPr>
              <a:t> trên hệ toạ độ </a:t>
            </a:r>
            <a:r>
              <a:rPr lang="en-US" sz="2600" dirty="0">
                <a:latin typeface="Arial (Body)"/>
              </a:rPr>
              <a:t>(</a:t>
            </a:r>
            <a:r>
              <a:rPr lang="en-US" sz="2600" i="0" u="none" strike="noStrike" dirty="0">
                <a:effectLst/>
                <a:latin typeface="Arial (Body)"/>
              </a:rPr>
              <a:t>s </a:t>
            </a:r>
            <a:r>
              <a:rPr lang="vi-VN" sz="2600" i="0" u="none" strike="noStrike" dirty="0">
                <a:effectLst/>
                <a:latin typeface="Arial (Body)"/>
              </a:rPr>
              <a:t>–</a:t>
            </a:r>
            <a:r>
              <a:rPr lang="en-US" sz="2600" i="0" u="none" strike="noStrike" dirty="0">
                <a:effectLst/>
                <a:latin typeface="Arial (Body)"/>
              </a:rPr>
              <a:t> t</a:t>
            </a:r>
            <a:r>
              <a:rPr lang="en-US" sz="2600" i="0" u="none" strike="noStrike" baseline="30000" dirty="0">
                <a:effectLst/>
                <a:latin typeface="Arial (Body)"/>
              </a:rPr>
              <a:t>2</a:t>
            </a:r>
            <a:r>
              <a:rPr lang="en-US" sz="2600" dirty="0">
                <a:latin typeface="Arial (Body)"/>
              </a:rPr>
              <a:t>)</a:t>
            </a:r>
            <a:r>
              <a:rPr lang="vi-VN" sz="2600" i="0" u="none" strike="noStrike" dirty="0">
                <a:effectLst/>
                <a:latin typeface="Arial (Body)"/>
              </a:rPr>
              <a:t> </a:t>
            </a:r>
            <a:endParaRPr lang="en-US" sz="2600" dirty="0">
              <a:latin typeface="Arial (Body)"/>
            </a:endParaRPr>
          </a:p>
          <a:p>
            <a:pPr marL="457200" indent="-457200">
              <a:spcAft>
                <a:spcPts val="500"/>
              </a:spcAft>
            </a:pPr>
            <a:r>
              <a:rPr lang="en-US" sz="2600" i="0" u="none" strike="noStrike" dirty="0">
                <a:effectLst/>
                <a:latin typeface="Arial (Body)"/>
              </a:rPr>
              <a:t>4.   </a:t>
            </a:r>
            <a:r>
              <a:rPr lang="vi-VN" sz="2600" i="0" u="none" strike="noStrike" dirty="0">
                <a:effectLst/>
                <a:latin typeface="Arial (Body)"/>
              </a:rPr>
              <a:t>Nhận xét chung về dạng của đ</a:t>
            </a:r>
            <a:r>
              <a:rPr lang="en-US" sz="2600" dirty="0">
                <a:latin typeface="Arial (Body)"/>
              </a:rPr>
              <a:t>ồ</a:t>
            </a:r>
            <a:r>
              <a:rPr lang="vi-VN" sz="2600" i="0" u="none" strike="noStrike" dirty="0">
                <a:effectLst/>
                <a:latin typeface="Arial (Body)"/>
              </a:rPr>
              <a:t> thị mô tả mối quan hệ </a:t>
            </a:r>
            <a:r>
              <a:rPr lang="en-US" sz="2600" dirty="0">
                <a:latin typeface="Arial (Body)"/>
              </a:rPr>
              <a:t>s</a:t>
            </a:r>
            <a:r>
              <a:rPr lang="vi-VN" sz="2600" dirty="0">
                <a:latin typeface="Arial (Body)"/>
              </a:rPr>
              <a:t> và</a:t>
            </a:r>
            <a:r>
              <a:rPr lang="en-US" sz="2600" dirty="0">
                <a:latin typeface="Arial (Body)"/>
              </a:rPr>
              <a:t> t</a:t>
            </a:r>
            <a:r>
              <a:rPr lang="en-US" sz="2600" baseline="30000" dirty="0">
                <a:latin typeface="Arial (Body)"/>
              </a:rPr>
              <a:t>2</a:t>
            </a:r>
            <a:r>
              <a:rPr lang="vi-VN" sz="2600" dirty="0">
                <a:latin typeface="Arial (Body)"/>
              </a:rPr>
              <a:t> rồi </a:t>
            </a:r>
            <a:r>
              <a:rPr lang="vi-VN" sz="2600" i="0" u="none" strike="noStrike" dirty="0">
                <a:effectLst/>
                <a:latin typeface="Arial (Body)"/>
              </a:rPr>
              <a:t>rút ra kết luận về tính chất của chuyển động rơi tự do. </a:t>
            </a:r>
            <a:endParaRPr lang="en-US" sz="2600" i="0" u="none" strike="noStrike" dirty="0">
              <a:effectLst/>
              <a:latin typeface="Arial (Body)"/>
            </a:endParaRPr>
          </a:p>
          <a:p>
            <a:pPr marL="457200" indent="-457200" rtl="0">
              <a:spcBef>
                <a:spcPts val="0"/>
              </a:spcBef>
              <a:spcAft>
                <a:spcPts val="500"/>
              </a:spcAft>
            </a:pPr>
            <a:r>
              <a:rPr lang="en-US" sz="2600" i="0" u="none" strike="noStrike" dirty="0">
                <a:effectLst/>
                <a:latin typeface="Arial (Body)"/>
              </a:rPr>
              <a:t>5.  </a:t>
            </a:r>
            <a:r>
              <a:rPr lang="vi-VN" sz="2600" i="0" u="none" strike="noStrike" dirty="0">
                <a:effectLst/>
                <a:latin typeface="Arial (Body)"/>
              </a:rPr>
              <a:t>Hãy đề xuất một phương án thí nghiệm khác để đo gia tốc rơi tự do của trụ thép</a:t>
            </a:r>
            <a:r>
              <a:rPr lang="en-US" sz="2600" i="0" u="none" strike="noStrike" dirty="0">
                <a:effectLst/>
                <a:latin typeface="Arial (Body)"/>
              </a:rPr>
              <a:t>.</a:t>
            </a:r>
            <a:endParaRPr lang="vi-VN" sz="2600" dirty="0">
              <a:effectLst/>
              <a:latin typeface="Arial (Body)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6"/>
          <p:cNvGrpSpPr/>
          <p:nvPr/>
        </p:nvGrpSpPr>
        <p:grpSpPr>
          <a:xfrm>
            <a:off x="4876800" y="153812"/>
            <a:ext cx="2269096" cy="531988"/>
            <a:chOff x="2193" y="0"/>
            <a:chExt cx="2245706" cy="1239104"/>
          </a:xfrm>
          <a:solidFill>
            <a:srgbClr val="00206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7" name="Rounded Rectangle 57"/>
            <p:cNvSpPr/>
            <p:nvPr/>
          </p:nvSpPr>
          <p:spPr>
            <a:xfrm>
              <a:off x="2193" y="0"/>
              <a:ext cx="2245706" cy="1239104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77334" y="60488"/>
              <a:ext cx="2124730" cy="1118127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60960" rIns="121920" bIns="60960" numCol="1" spcCol="1270" anchor="ctr" anchorCtr="0">
              <a:noAutofit/>
            </a:bodyPr>
            <a:lstStyle/>
            <a:p>
              <a:pPr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b="1">
                  <a:latin typeface="Arial" panose="020B0604020202020204" pitchFamily="34" charset="0"/>
                  <a:cs typeface="Arial" panose="020B0604020202020204" pitchFamily="34" charset="0"/>
                </a:rPr>
                <a:t>Khởi động</a:t>
              </a:r>
              <a:endParaRPr lang="en-US" sz="2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Rectangle: Rounded Corners 10"/>
          <p:cNvSpPr/>
          <p:nvPr/>
        </p:nvSpPr>
        <p:spPr>
          <a:xfrm>
            <a:off x="641722" y="838923"/>
            <a:ext cx="10949503" cy="1051971"/>
          </a:xfrm>
          <a:prstGeom prst="roundRect">
            <a:avLst>
              <a:gd name="adj" fmla="val 8564"/>
            </a:avLst>
          </a:prstGeom>
          <a:solidFill>
            <a:schemeClr val="accent5">
              <a:lumMod val="20000"/>
              <a:lumOff val="80000"/>
            </a:schemeClr>
          </a:solidFill>
          <a:ln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2" name="Text Box 29"/>
          <p:cNvSpPr txBox="1">
            <a:spLocks noChangeArrowheads="1"/>
          </p:cNvSpPr>
          <p:nvPr/>
        </p:nvSpPr>
        <p:spPr bwMode="auto">
          <a:xfrm>
            <a:off x="1166196" y="903243"/>
            <a:ext cx="9483286" cy="92333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</a:pPr>
            <a:r>
              <a:rPr lang="en-US" sz="27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*Các vật rơi tự do chuyển động rất nhanh, làm thế nào đo được gia tốc rơi tự do của vật?</a:t>
            </a:r>
            <a:endParaRPr lang="en-US" sz="27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92857" y="487470"/>
            <a:ext cx="573943" cy="732171"/>
            <a:chOff x="492857" y="487470"/>
            <a:chExt cx="573943" cy="732171"/>
          </a:xfrm>
        </p:grpSpPr>
        <p:grpSp>
          <p:nvGrpSpPr>
            <p:cNvPr id="16" name="Group 15"/>
            <p:cNvGrpSpPr/>
            <p:nvPr/>
          </p:nvGrpSpPr>
          <p:grpSpPr>
            <a:xfrm>
              <a:off x="492857" y="487470"/>
              <a:ext cx="573943" cy="531990"/>
              <a:chOff x="492857" y="307120"/>
              <a:chExt cx="758778" cy="712340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504123" y="333892"/>
                <a:ext cx="685800" cy="65963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Picture 20" descr="Logo&#10;&#10;Description automatically generated"/>
              <p:cNvPicPr>
                <a:picLocks noChangeAspect="1"/>
              </p:cNvPicPr>
              <p:nvPr/>
            </p:nvPicPr>
            <p:blipFill rotWithShape="1">
              <a:blip r:embed="rId1" cstate="print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89" t="8771" r="26000" b="14679"/>
              <a:stretch>
                <a:fillRect/>
              </a:stretch>
            </p:blipFill>
            <p:spPr>
              <a:xfrm>
                <a:off x="492857" y="307120"/>
                <a:ext cx="758778" cy="712340"/>
              </a:xfrm>
              <a:prstGeom prst="rect">
                <a:avLst/>
              </a:prstGeom>
            </p:spPr>
          </p:pic>
        </p:grpSp>
        <p:pic>
          <p:nvPicPr>
            <p:cNvPr id="17" name="Picture 16" descr="A picture containing handwear&#10;&#10;Description automatically generated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18" b="89942" l="7111" r="93889">
                          <a14:foregroundMark x1="42222" y1="5222" x2="42222" y2="5222"/>
                          <a14:foregroundMark x1="42667" y1="1934" x2="42667" y2="1934"/>
                          <a14:foregroundMark x1="7333" y1="34687" x2="7333" y2="34687"/>
                          <a14:foregroundMark x1="93889" y1="38878" x2="93889" y2="38878"/>
                          <a14:foregroundMark x1="42889" y1="1418" x2="42889" y2="141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877"/>
            <a:stretch>
              <a:fillRect/>
            </a:stretch>
          </p:blipFill>
          <p:spPr>
            <a:xfrm>
              <a:off x="600775" y="770499"/>
              <a:ext cx="292432" cy="449142"/>
            </a:xfrm>
            <a:prstGeom prst="rect">
              <a:avLst/>
            </a:prstGeom>
          </p:spPr>
        </p:pic>
      </p:grpSp>
      <p:pic>
        <p:nvPicPr>
          <p:cNvPr id="3" name="Picture 2" descr="A person holding a basketball&#10;&#10;Description automatically generated with low confidenc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148" y="2085464"/>
            <a:ext cx="7010400" cy="393361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 descr="empty-blue-rectangle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89220" y="987976"/>
            <a:ext cx="5715000" cy="1319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1219200" y="1143000"/>
            <a:ext cx="5287711" cy="949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500"/>
              </a:spcAft>
              <a:buFontTx/>
              <a:buChar char="-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Máng đứng, có gắn dây dọi (1).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游明朝" panose="02020400000000000000" pitchFamily="18" charset="-128"/>
            </a:endParaRP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500"/>
              </a:spcAft>
              <a:buFontTx/>
              <a:buChar char="-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Vật bằng thép hình trụ (2). 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游明朝" panose="02020400000000000000" pitchFamily="18" charset="-128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-76200" y="144113"/>
            <a:ext cx="10621297" cy="541687"/>
            <a:chOff x="74035" y="2231322"/>
            <a:chExt cx="10555487" cy="756154"/>
          </a:xfrm>
        </p:grpSpPr>
        <p:grpSp>
          <p:nvGrpSpPr>
            <p:cNvPr id="15" name="Group 70"/>
            <p:cNvGrpSpPr/>
            <p:nvPr/>
          </p:nvGrpSpPr>
          <p:grpSpPr bwMode="auto">
            <a:xfrm>
              <a:off x="330533" y="2267004"/>
              <a:ext cx="5347363" cy="708275"/>
              <a:chOff x="587624" y="3377549"/>
              <a:chExt cx="2753642" cy="1364238"/>
            </a:xfrm>
          </p:grpSpPr>
          <p:pic>
            <p:nvPicPr>
              <p:cNvPr id="19" name="Picture 8" descr="empty-green-rectangle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624" y="3377549"/>
                <a:ext cx="2753642" cy="1364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Picture 9" descr="green-top-faded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05129" y="3887447"/>
                <a:ext cx="1273934" cy="396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6" name="TextBox 15"/>
            <p:cNvSpPr txBox="1"/>
            <p:nvPr/>
          </p:nvSpPr>
          <p:spPr bwMode="auto">
            <a:xfrm>
              <a:off x="74035" y="2267003"/>
              <a:ext cx="1501326" cy="687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60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endParaRPr lang="en-US" sz="2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026060"/>
            <p:cNvSpPr>
              <a:spLocks noChangeArrowheads="1"/>
            </p:cNvSpPr>
            <p:nvPr/>
          </p:nvSpPr>
          <p:spPr bwMode="auto">
            <a:xfrm>
              <a:off x="1209204" y="2231322"/>
              <a:ext cx="9420318" cy="756154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 lIns="109728" tIns="54864" rIns="109728" bIns="54864">
              <a:spAutoFit/>
            </a:bodyPr>
            <a:lstStyle>
              <a:lvl1pPr marL="287655" indent="-287655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defTabSz="1095375">
                <a:buClr>
                  <a:schemeClr val="tx2"/>
                </a:buClr>
                <a:buSzPct val="95000"/>
                <a:defRPr/>
              </a:pPr>
              <a:r>
                <a:rPr lang="en-US" sz="2800" i="1">
                  <a:cs typeface="Arial" panose="020B0604020202020204" pitchFamily="34" charset="0"/>
                </a:rPr>
                <a:t>Dụng cụ thí nghiệm</a:t>
              </a:r>
              <a:endParaRPr lang="en-US" sz="2800" dirty="0"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 descr="A picture containing diagram&#10;&#10;Description automatically generated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1" t="14145" r="8889" b="21648"/>
          <a:stretch>
            <a:fillRect/>
          </a:stretch>
        </p:blipFill>
        <p:spPr>
          <a:xfrm rot="5400000">
            <a:off x="6427318" y="2256858"/>
            <a:ext cx="5528919" cy="2991156"/>
          </a:xfrm>
          <a:prstGeom prst="rect">
            <a:avLst/>
          </a:prstGeom>
        </p:spPr>
      </p:pic>
      <p:pic>
        <p:nvPicPr>
          <p:cNvPr id="4" name="Picture 3" descr="A picture containing text, wall, indoor, device&#10;&#10;Description automatically generated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3" t="-500"/>
          <a:stretch>
            <a:fillRect/>
          </a:stretch>
        </p:blipFill>
        <p:spPr>
          <a:xfrm>
            <a:off x="2209800" y="2418741"/>
            <a:ext cx="3032369" cy="43227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 descr="empty-blue-rectangle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40250" y="876314"/>
            <a:ext cx="5405621" cy="1776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23963" y="1079322"/>
            <a:ext cx="5067237" cy="1370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500"/>
              </a:spcAft>
              <a:buFontTx/>
              <a:buChar char="-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Nam châm điện N, dùng giữ và thả trụ thép (3) 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游明朝" panose="02020400000000000000" pitchFamily="18" charset="-128"/>
            </a:endParaRP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500"/>
              </a:spcAft>
              <a:buFontTx/>
              <a:buChar char="-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Cổng quang điện E (4)</a:t>
            </a:r>
            <a:endParaRPr lang="en-US" sz="250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-76200" y="144113"/>
            <a:ext cx="10621297" cy="541687"/>
            <a:chOff x="74035" y="2231322"/>
            <a:chExt cx="10555487" cy="756154"/>
          </a:xfrm>
        </p:grpSpPr>
        <p:grpSp>
          <p:nvGrpSpPr>
            <p:cNvPr id="15" name="Group 70"/>
            <p:cNvGrpSpPr/>
            <p:nvPr/>
          </p:nvGrpSpPr>
          <p:grpSpPr bwMode="auto">
            <a:xfrm>
              <a:off x="330533" y="2267004"/>
              <a:ext cx="5347363" cy="708275"/>
              <a:chOff x="587624" y="3377549"/>
              <a:chExt cx="2753642" cy="1364238"/>
            </a:xfrm>
          </p:grpSpPr>
          <p:pic>
            <p:nvPicPr>
              <p:cNvPr id="19" name="Picture 8" descr="empty-green-rectangle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624" y="3377549"/>
                <a:ext cx="2753642" cy="1364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Picture 9" descr="green-top-faded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05129" y="3887447"/>
                <a:ext cx="1273934" cy="396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6" name="TextBox 15"/>
            <p:cNvSpPr txBox="1"/>
            <p:nvPr/>
          </p:nvSpPr>
          <p:spPr bwMode="auto">
            <a:xfrm>
              <a:off x="74035" y="2267003"/>
              <a:ext cx="1501326" cy="687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60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endParaRPr lang="en-US" sz="2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026060"/>
            <p:cNvSpPr>
              <a:spLocks noChangeArrowheads="1"/>
            </p:cNvSpPr>
            <p:nvPr/>
          </p:nvSpPr>
          <p:spPr bwMode="auto">
            <a:xfrm>
              <a:off x="1209204" y="2231322"/>
              <a:ext cx="9420318" cy="756154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 lIns="109728" tIns="54864" rIns="109728" bIns="54864">
              <a:spAutoFit/>
            </a:bodyPr>
            <a:lstStyle>
              <a:lvl1pPr marL="287655" indent="-287655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defTabSz="1095375">
                <a:buClr>
                  <a:schemeClr val="tx2"/>
                </a:buClr>
                <a:buSzPct val="95000"/>
                <a:defRPr/>
              </a:pPr>
              <a:r>
                <a:rPr lang="en-US" sz="2800" i="1">
                  <a:cs typeface="Arial" panose="020B0604020202020204" pitchFamily="34" charset="0"/>
                </a:rPr>
                <a:t>Dụng cụ thí nghiệm</a:t>
              </a:r>
              <a:endParaRPr lang="en-US" sz="2800" dirty="0"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 descr="A picture containing diagram&#10;&#10;Description automatically generated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1" t="14145" r="8889" b="21648"/>
          <a:stretch>
            <a:fillRect/>
          </a:stretch>
        </p:blipFill>
        <p:spPr>
          <a:xfrm rot="5400000">
            <a:off x="5717672" y="1639003"/>
            <a:ext cx="6467382" cy="3498867"/>
          </a:xfrm>
          <a:prstGeom prst="rect">
            <a:avLst/>
          </a:prstGeom>
        </p:spPr>
      </p:pic>
      <p:pic>
        <p:nvPicPr>
          <p:cNvPr id="22" name="Picture 21" descr="Diagram, schematic&#10;&#10;Description automatically generated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22" t="18889" r="35555" b="27778"/>
          <a:stretch>
            <a:fillRect/>
          </a:stretch>
        </p:blipFill>
        <p:spPr>
          <a:xfrm rot="5400000">
            <a:off x="1895350" y="4193371"/>
            <a:ext cx="2369479" cy="2959779"/>
          </a:xfrm>
          <a:prstGeom prst="rect">
            <a:avLst/>
          </a:prstGeom>
        </p:spPr>
      </p:pic>
      <p:pic>
        <p:nvPicPr>
          <p:cNvPr id="23" name="Picture 22" descr="A picture containing text&#10;&#10;Description automatically generated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12" b="18888"/>
          <a:stretch>
            <a:fillRect/>
          </a:stretch>
        </p:blipFill>
        <p:spPr>
          <a:xfrm>
            <a:off x="1398374" y="2805069"/>
            <a:ext cx="3733799" cy="1866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 descr="empty-blue-rectangle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81000" y="914400"/>
            <a:ext cx="5841124" cy="2386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787728" y="1186659"/>
            <a:ext cx="5475478" cy="1846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500"/>
              </a:spcAft>
            </a:pPr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  <a:ea typeface="游明朝" panose="02020400000000000000" pitchFamily="18" charset="-128"/>
              </a:rPr>
              <a:t>- </a:t>
            </a:r>
            <a:r>
              <a:rPr lang="en-US" sz="2500" dirty="0" err="1">
                <a:solidFill>
                  <a:srgbClr val="000000"/>
                </a:solidFill>
                <a:latin typeface="Arial" panose="020B0604020202020204" pitchFamily="34" charset="0"/>
                <a:ea typeface="游明朝" panose="02020400000000000000" pitchFamily="18" charset="-128"/>
              </a:rPr>
              <a:t>Giá</a:t>
            </a:r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  <a:ea typeface="游明朝" panose="02020400000000000000" pitchFamily="18" charset="-128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Arial" panose="020B0604020202020204" pitchFamily="34" charset="0"/>
                <a:ea typeface="游明朝" panose="02020400000000000000" pitchFamily="18" charset="-128"/>
              </a:rPr>
              <a:t>đỡ</a:t>
            </a:r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  <a:ea typeface="游明朝" panose="02020400000000000000" pitchFamily="18" charset="-128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Arial" panose="020B0604020202020204" pitchFamily="34" charset="0"/>
                <a:ea typeface="游明朝" panose="02020400000000000000" pitchFamily="18" charset="-128"/>
              </a:rPr>
              <a:t>có</a:t>
            </a:r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  <a:ea typeface="游明朝" panose="02020400000000000000" pitchFamily="18" charset="-128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Arial" panose="020B0604020202020204" pitchFamily="34" charset="0"/>
                <a:ea typeface="游明朝" panose="02020400000000000000" pitchFamily="18" charset="-128"/>
              </a:rPr>
              <a:t>đế</a:t>
            </a:r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  <a:ea typeface="游明朝" panose="02020400000000000000" pitchFamily="18" charset="-128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Arial" panose="020B0604020202020204" pitchFamily="34" charset="0"/>
                <a:ea typeface="游明朝" panose="02020400000000000000" pitchFamily="18" charset="-128"/>
              </a:rPr>
              <a:t>ba</a:t>
            </a:r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  <a:ea typeface="游明朝" panose="02020400000000000000" pitchFamily="18" charset="-128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Arial" panose="020B0604020202020204" pitchFamily="34" charset="0"/>
                <a:ea typeface="游明朝" panose="02020400000000000000" pitchFamily="18" charset="-128"/>
              </a:rPr>
              <a:t>chân</a:t>
            </a:r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  <a:ea typeface="游明朝" panose="02020400000000000000" pitchFamily="18" charset="-128"/>
              </a:rPr>
              <a:t>, </a:t>
            </a:r>
            <a:r>
              <a:rPr lang="en-US" sz="2500" dirty="0" err="1">
                <a:solidFill>
                  <a:srgbClr val="000000"/>
                </a:solidFill>
                <a:latin typeface="Arial" panose="020B0604020202020204" pitchFamily="34" charset="0"/>
                <a:ea typeface="游明朝" panose="02020400000000000000" pitchFamily="18" charset="-128"/>
              </a:rPr>
              <a:t>có</a:t>
            </a:r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  <a:ea typeface="游明朝" panose="02020400000000000000" pitchFamily="18" charset="-128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Arial" panose="020B0604020202020204" pitchFamily="34" charset="0"/>
                <a:ea typeface="游明朝" panose="02020400000000000000" pitchFamily="18" charset="-128"/>
              </a:rPr>
              <a:t>vít</a:t>
            </a:r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  <a:ea typeface="游明朝" panose="02020400000000000000" pitchFamily="18" charset="-128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Arial" panose="020B0604020202020204" pitchFamily="34" charset="0"/>
                <a:ea typeface="游明朝" panose="02020400000000000000" pitchFamily="18" charset="-128"/>
              </a:rPr>
              <a:t>chỉnh</a:t>
            </a:r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  <a:ea typeface="游明朝" panose="02020400000000000000" pitchFamily="18" charset="-128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Arial" panose="020B0604020202020204" pitchFamily="34" charset="0"/>
                <a:ea typeface="游明朝" panose="02020400000000000000" pitchFamily="18" charset="-128"/>
              </a:rPr>
              <a:t>cân</a:t>
            </a:r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  <a:ea typeface="游明朝" panose="02020400000000000000" pitchFamily="18" charset="-128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Arial" panose="020B0604020202020204" pitchFamily="34" charset="0"/>
                <a:ea typeface="游明朝" panose="02020400000000000000" pitchFamily="18" charset="-128"/>
              </a:rPr>
              <a:t>bằng</a:t>
            </a:r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  <a:ea typeface="游明朝" panose="02020400000000000000" pitchFamily="18" charset="-128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Arial" panose="020B0604020202020204" pitchFamily="34" charset="0"/>
                <a:ea typeface="游明朝" panose="02020400000000000000" pitchFamily="18" charset="-128"/>
              </a:rPr>
              <a:t>và</a:t>
            </a:r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  <a:ea typeface="游明朝" panose="02020400000000000000" pitchFamily="18" charset="-128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Arial" panose="020B0604020202020204" pitchFamily="34" charset="0"/>
                <a:ea typeface="游明朝" panose="02020400000000000000" pitchFamily="18" charset="-128"/>
              </a:rPr>
              <a:t>trụ</a:t>
            </a:r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  <a:ea typeface="游明朝" panose="02020400000000000000" pitchFamily="18" charset="-128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Arial" panose="020B0604020202020204" pitchFamily="34" charset="0"/>
                <a:ea typeface="游明朝" panose="02020400000000000000" pitchFamily="18" charset="-128"/>
              </a:rPr>
              <a:t>thép</a:t>
            </a:r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  <a:ea typeface="游明朝" panose="02020400000000000000" pitchFamily="18" charset="-128"/>
              </a:rPr>
              <a:t> (5).</a:t>
            </a:r>
            <a:endParaRPr lang="en-US" sz="2500" dirty="0">
              <a:solidFill>
                <a:srgbClr val="000000"/>
              </a:solidFill>
              <a:latin typeface="Arial" panose="020B0604020202020204" pitchFamily="34" charset="0"/>
              <a:ea typeface="游明朝" panose="02020400000000000000" pitchFamily="18" charset="-128"/>
            </a:endParaRPr>
          </a:p>
          <a:p>
            <a:pPr>
              <a:lnSpc>
                <a:spcPct val="107000"/>
              </a:lnSpc>
              <a:spcAft>
                <a:spcPts val="500"/>
              </a:spcAft>
            </a:pPr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  <a:ea typeface="游明朝" panose="02020400000000000000" pitchFamily="18" charset="-128"/>
              </a:rPr>
              <a:t>- </a:t>
            </a:r>
            <a:r>
              <a:rPr lang="en-US" sz="2500" dirty="0" err="1">
                <a:solidFill>
                  <a:srgbClr val="000000"/>
                </a:solidFill>
                <a:latin typeface="Arial" panose="020B0604020202020204" pitchFamily="34" charset="0"/>
                <a:ea typeface="游明朝" panose="02020400000000000000" pitchFamily="18" charset="-128"/>
              </a:rPr>
              <a:t>Đồng</a:t>
            </a:r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  <a:ea typeface="游明朝" panose="02020400000000000000" pitchFamily="18" charset="-128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Arial" panose="020B0604020202020204" pitchFamily="34" charset="0"/>
                <a:ea typeface="游明朝" panose="02020400000000000000" pitchFamily="18" charset="-128"/>
              </a:rPr>
              <a:t>hồ</a:t>
            </a:r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  <a:ea typeface="游明朝" panose="02020400000000000000" pitchFamily="18" charset="-128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Arial" panose="020B0604020202020204" pitchFamily="34" charset="0"/>
                <a:ea typeface="游明朝" panose="02020400000000000000" pitchFamily="18" charset="-128"/>
              </a:rPr>
              <a:t>đo</a:t>
            </a:r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  <a:ea typeface="游明朝" panose="02020400000000000000" pitchFamily="18" charset="-128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Arial" panose="020B0604020202020204" pitchFamily="34" charset="0"/>
                <a:ea typeface="游明朝" panose="02020400000000000000" pitchFamily="18" charset="-128"/>
              </a:rPr>
              <a:t>thời</a:t>
            </a:r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  <a:ea typeface="游明朝" panose="02020400000000000000" pitchFamily="18" charset="-128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Arial" panose="020B0604020202020204" pitchFamily="34" charset="0"/>
                <a:ea typeface="游明朝" panose="02020400000000000000" pitchFamily="18" charset="-128"/>
              </a:rPr>
              <a:t>gian</a:t>
            </a:r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  <a:ea typeface="游明朝" panose="02020400000000000000" pitchFamily="18" charset="-128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Arial" panose="020B0604020202020204" pitchFamily="34" charset="0"/>
                <a:ea typeface="游明朝" panose="02020400000000000000" pitchFamily="18" charset="-128"/>
              </a:rPr>
              <a:t>hiện</a:t>
            </a:r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  <a:ea typeface="游明朝" panose="02020400000000000000" pitchFamily="18" charset="-128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Arial" panose="020B0604020202020204" pitchFamily="34" charset="0"/>
                <a:ea typeface="游明朝" panose="02020400000000000000" pitchFamily="18" charset="-128"/>
              </a:rPr>
              <a:t>số</a:t>
            </a:r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  <a:ea typeface="游明朝" panose="02020400000000000000" pitchFamily="18" charset="-128"/>
              </a:rPr>
              <a:t> (6). </a:t>
            </a:r>
            <a:endParaRPr lang="en-US" sz="2500" dirty="0">
              <a:solidFill>
                <a:srgbClr val="000000"/>
              </a:solidFill>
              <a:latin typeface="Arial" panose="020B0604020202020204" pitchFamily="34" charset="0"/>
              <a:ea typeface="游明朝" panose="02020400000000000000" pitchFamily="18" charset="-128"/>
            </a:endParaRPr>
          </a:p>
          <a:p>
            <a:pPr>
              <a:lnSpc>
                <a:spcPct val="107000"/>
              </a:lnSpc>
              <a:spcAft>
                <a:spcPts val="500"/>
              </a:spcAft>
            </a:pPr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  <a:ea typeface="游明朝" panose="02020400000000000000" pitchFamily="18" charset="-128"/>
              </a:rPr>
              <a:t>- </a:t>
            </a:r>
            <a:r>
              <a:rPr lang="en-US" sz="2500" dirty="0" err="1">
                <a:solidFill>
                  <a:srgbClr val="000000"/>
                </a:solidFill>
                <a:latin typeface="Arial" panose="020B0604020202020204" pitchFamily="34" charset="0"/>
                <a:ea typeface="游明朝" panose="02020400000000000000" pitchFamily="18" charset="-128"/>
              </a:rPr>
              <a:t>Công</a:t>
            </a:r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  <a:ea typeface="游明朝" panose="02020400000000000000" pitchFamily="18" charset="-128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Arial" panose="020B0604020202020204" pitchFamily="34" charset="0"/>
                <a:ea typeface="游明朝" panose="02020400000000000000" pitchFamily="18" charset="-128"/>
              </a:rPr>
              <a:t>tắc</a:t>
            </a:r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  <a:ea typeface="游明朝" panose="02020400000000000000" pitchFamily="18" charset="-128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Arial" panose="020B0604020202020204" pitchFamily="34" charset="0"/>
                <a:ea typeface="游明朝" panose="02020400000000000000" pitchFamily="18" charset="-128"/>
              </a:rPr>
              <a:t>kép</a:t>
            </a:r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  <a:ea typeface="游明朝" panose="02020400000000000000" pitchFamily="18" charset="-128"/>
              </a:rPr>
              <a:t> (7).</a:t>
            </a:r>
            <a:endParaRPr lang="en-US" sz="25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-76200" y="144113"/>
            <a:ext cx="10621297" cy="541687"/>
            <a:chOff x="74035" y="2231322"/>
            <a:chExt cx="10555487" cy="756154"/>
          </a:xfrm>
        </p:grpSpPr>
        <p:grpSp>
          <p:nvGrpSpPr>
            <p:cNvPr id="15" name="Group 70"/>
            <p:cNvGrpSpPr/>
            <p:nvPr/>
          </p:nvGrpSpPr>
          <p:grpSpPr bwMode="auto">
            <a:xfrm>
              <a:off x="330533" y="2267004"/>
              <a:ext cx="5347363" cy="708275"/>
              <a:chOff x="587624" y="3377549"/>
              <a:chExt cx="2753642" cy="1364238"/>
            </a:xfrm>
          </p:grpSpPr>
          <p:pic>
            <p:nvPicPr>
              <p:cNvPr id="19" name="Picture 8" descr="empty-green-rectangle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624" y="3377549"/>
                <a:ext cx="2753642" cy="1364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Picture 9" descr="green-top-faded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05129" y="3887447"/>
                <a:ext cx="1273934" cy="396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6" name="TextBox 15"/>
            <p:cNvSpPr txBox="1"/>
            <p:nvPr/>
          </p:nvSpPr>
          <p:spPr bwMode="auto">
            <a:xfrm>
              <a:off x="74035" y="2267003"/>
              <a:ext cx="1501326" cy="687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60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endParaRPr lang="en-US" sz="2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026060"/>
            <p:cNvSpPr>
              <a:spLocks noChangeArrowheads="1"/>
            </p:cNvSpPr>
            <p:nvPr/>
          </p:nvSpPr>
          <p:spPr bwMode="auto">
            <a:xfrm>
              <a:off x="1209204" y="2231322"/>
              <a:ext cx="9420318" cy="756154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 lIns="109728" tIns="54864" rIns="109728" bIns="54864">
              <a:spAutoFit/>
            </a:bodyPr>
            <a:lstStyle>
              <a:lvl1pPr marL="287655" indent="-287655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defTabSz="1095375">
                <a:buClr>
                  <a:schemeClr val="tx2"/>
                </a:buClr>
                <a:buSzPct val="95000"/>
                <a:defRPr/>
              </a:pPr>
              <a:r>
                <a:rPr lang="en-US" sz="2800" i="1">
                  <a:cs typeface="Arial" panose="020B0604020202020204" pitchFamily="34" charset="0"/>
                </a:rPr>
                <a:t>Dụng cụ thí nghiệm</a:t>
              </a:r>
              <a:endParaRPr lang="en-US" sz="2800" dirty="0"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 descr="A picture containing diagram&#10;&#10;Description automatically generated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1" t="14145" r="8889" b="21648"/>
          <a:stretch>
            <a:fillRect/>
          </a:stretch>
        </p:blipFill>
        <p:spPr>
          <a:xfrm rot="5400000">
            <a:off x="6421147" y="1628370"/>
            <a:ext cx="6467382" cy="3498867"/>
          </a:xfrm>
          <a:prstGeom prst="rect">
            <a:avLst/>
          </a:prstGeom>
        </p:spPr>
      </p:pic>
      <p:pic>
        <p:nvPicPr>
          <p:cNvPr id="24" name="Content Placeholder 5" descr="A picture containing text, device, meter&#10;&#10;Description automatically generate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83" y="3583177"/>
            <a:ext cx="4706515" cy="27414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 descr="empty-blue-rectangle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39187" y="2357991"/>
            <a:ext cx="7028413" cy="3966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" name="Group 13"/>
          <p:cNvGrpSpPr/>
          <p:nvPr/>
        </p:nvGrpSpPr>
        <p:grpSpPr>
          <a:xfrm>
            <a:off x="-76200" y="145051"/>
            <a:ext cx="10621297" cy="541687"/>
            <a:chOff x="74035" y="2232631"/>
            <a:chExt cx="10555487" cy="756154"/>
          </a:xfrm>
        </p:grpSpPr>
        <p:grpSp>
          <p:nvGrpSpPr>
            <p:cNvPr id="15" name="Group 70"/>
            <p:cNvGrpSpPr/>
            <p:nvPr/>
          </p:nvGrpSpPr>
          <p:grpSpPr bwMode="auto">
            <a:xfrm>
              <a:off x="330531" y="2267004"/>
              <a:ext cx="7392017" cy="708275"/>
              <a:chOff x="587623" y="3377549"/>
              <a:chExt cx="3806543" cy="1364238"/>
            </a:xfrm>
          </p:grpSpPr>
          <p:pic>
            <p:nvPicPr>
              <p:cNvPr id="19" name="Picture 8" descr="empty-green-rectangle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623" y="3377549"/>
                <a:ext cx="3806543" cy="1364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Picture 9" descr="green-top-faded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05129" y="3887447"/>
                <a:ext cx="1273934" cy="396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6" name="TextBox 15"/>
            <p:cNvSpPr txBox="1"/>
            <p:nvPr/>
          </p:nvSpPr>
          <p:spPr bwMode="auto">
            <a:xfrm>
              <a:off x="74035" y="2267003"/>
              <a:ext cx="1501326" cy="687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60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II</a:t>
              </a:r>
              <a:endParaRPr lang="en-US" sz="2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026060"/>
            <p:cNvSpPr>
              <a:spLocks noChangeArrowheads="1"/>
            </p:cNvSpPr>
            <p:nvPr/>
          </p:nvSpPr>
          <p:spPr bwMode="auto">
            <a:xfrm>
              <a:off x="1209204" y="2232631"/>
              <a:ext cx="9420318" cy="756154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 lIns="109728" tIns="54864" rIns="109728" bIns="54864">
              <a:spAutoFit/>
            </a:bodyPr>
            <a:lstStyle>
              <a:lvl1pPr marL="287655" indent="-287655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defTabSz="1095375">
                <a:buClr>
                  <a:schemeClr val="tx2"/>
                </a:buClr>
                <a:buSzPct val="95000"/>
                <a:defRPr/>
              </a:pPr>
              <a:r>
                <a:rPr lang="en-US" sz="2800" i="1">
                  <a:cs typeface="Arial" panose="020B0604020202020204" pitchFamily="34" charset="0"/>
                </a:rPr>
                <a:t>Thiết kế phương án thí nghiệm</a:t>
              </a:r>
              <a:endParaRPr lang="en-US" sz="2800" dirty="0">
                <a:cs typeface="Arial" panose="020B0604020202020204" pitchFamily="34" charset="0"/>
              </a:endParaRPr>
            </a:p>
          </p:txBody>
        </p:sp>
      </p:grpSp>
      <p:sp>
        <p:nvSpPr>
          <p:cNvPr id="29" name="Rectangle: Rounded Corners 28"/>
          <p:cNvSpPr/>
          <p:nvPr/>
        </p:nvSpPr>
        <p:spPr>
          <a:xfrm>
            <a:off x="566049" y="1088412"/>
            <a:ext cx="10940151" cy="959501"/>
          </a:xfrm>
          <a:prstGeom prst="roundRect">
            <a:avLst>
              <a:gd name="adj" fmla="val 8564"/>
            </a:avLst>
          </a:prstGeom>
          <a:solidFill>
            <a:schemeClr val="accent5">
              <a:lumMod val="20000"/>
              <a:lumOff val="80000"/>
            </a:schemeClr>
          </a:solidFill>
          <a:ln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25909" y="808923"/>
            <a:ext cx="518742" cy="492626"/>
            <a:chOff x="349366" y="733287"/>
            <a:chExt cx="518742" cy="492626"/>
          </a:xfrm>
        </p:grpSpPr>
        <p:sp>
          <p:nvSpPr>
            <p:cNvPr id="31" name="Oval 30"/>
            <p:cNvSpPr/>
            <p:nvPr/>
          </p:nvSpPr>
          <p:spPr>
            <a:xfrm>
              <a:off x="349366" y="733287"/>
              <a:ext cx="518742" cy="492626"/>
            </a:xfrm>
            <a:prstGeom prst="ellipse">
              <a:avLst/>
            </a:prstGeom>
            <a:solidFill>
              <a:schemeClr val="bg1"/>
            </a:solidFill>
            <a:ln cmpd="thickThin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227" b="89879" l="9494" r="98101">
                          <a14:foregroundMark x1="42405" y1="8097" x2="42405" y2="8097"/>
                          <a14:foregroundMark x1="54747" y1="5061" x2="54747" y2="5061"/>
                          <a14:foregroundMark x1="53481" y1="2227" x2="53481" y2="2227"/>
                          <a14:foregroundMark x1="92089" y1="39271" x2="92089" y2="39271"/>
                          <a14:foregroundMark x1="98101" y1="36437" x2="98101" y2="3643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6970" b="22269"/>
            <a:stretch>
              <a:fillRect/>
            </a:stretch>
          </p:blipFill>
          <p:spPr>
            <a:xfrm flipH="1">
              <a:off x="349366" y="758287"/>
              <a:ext cx="480281" cy="442625"/>
            </a:xfrm>
            <a:prstGeom prst="rect">
              <a:avLst/>
            </a:prstGeom>
          </p:spPr>
        </p:pic>
      </p:grpSp>
      <p:sp>
        <p:nvSpPr>
          <p:cNvPr id="33" name="TextBox 32"/>
          <p:cNvSpPr txBox="1"/>
          <p:nvPr/>
        </p:nvSpPr>
        <p:spPr>
          <a:xfrm>
            <a:off x="889818" y="1086640"/>
            <a:ext cx="1016808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Thảo luận về phương án thí nghiệm dựa trên hoạt động sau: Thả trụ thép rơi qua cổng quang điện trên mảng đang và trả lời câu hỏi.</a:t>
            </a:r>
            <a:endParaRPr lang="en-US" sz="250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34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903" y="2459261"/>
            <a:ext cx="2947062" cy="37661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889818" y="5191106"/>
            <a:ext cx="613498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v"/>
            </a:pP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đo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đồng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hồ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vị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trí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nào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đo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đại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đo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68553" y="2567226"/>
            <a:ext cx="613498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v"/>
            </a:pP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Xác định gia tốc rơi tự do của trụ thép theo công thức nào? </a:t>
            </a:r>
            <a:endParaRPr lang="en-US" sz="2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89818" y="3412904"/>
            <a:ext cx="613498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v"/>
            </a:pP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Để xác định gia tốc rơi tự do của trụ thép cần đo các đại lượng nào? </a:t>
            </a:r>
            <a:endParaRPr lang="en-US" sz="2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89818" y="4274678"/>
            <a:ext cx="613498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v"/>
            </a:pP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Làm thế nào để trụ thép rơi qua cổng quang điện? </a:t>
            </a:r>
            <a:endParaRPr lang="en-US" sz="2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  <p:bldP spid="38" grpId="0"/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56"/>
          <p:cNvGrpSpPr/>
          <p:nvPr/>
        </p:nvGrpSpPr>
        <p:grpSpPr>
          <a:xfrm>
            <a:off x="4718423" y="126868"/>
            <a:ext cx="2590800" cy="531988"/>
            <a:chOff x="2193" y="0"/>
            <a:chExt cx="2245706" cy="1239104"/>
          </a:xfrm>
          <a:solidFill>
            <a:srgbClr val="00206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24" name="Rounded Rectangle 57"/>
            <p:cNvSpPr/>
            <p:nvPr/>
          </p:nvSpPr>
          <p:spPr>
            <a:xfrm>
              <a:off x="2193" y="0"/>
              <a:ext cx="2245706" cy="1239104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ounded Rectangle 4"/>
            <p:cNvSpPr/>
            <p:nvPr/>
          </p:nvSpPr>
          <p:spPr>
            <a:xfrm>
              <a:off x="77334" y="60488"/>
              <a:ext cx="2124730" cy="1118127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60960" rIns="121920" bIns="60960" numCol="1" spcCol="1270" anchor="ctr" anchorCtr="0">
              <a:noAutofit/>
            </a:bodyPr>
            <a:lstStyle/>
            <a:p>
              <a:pPr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b="1">
                  <a:latin typeface="Arial" panose="020B0604020202020204" pitchFamily="34" charset="0"/>
                  <a:cs typeface="Arial" panose="020B0604020202020204" pitchFamily="34" charset="0"/>
                </a:rPr>
                <a:t>Lưu ý</a:t>
              </a:r>
              <a:endParaRPr lang="en-US" sz="2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Rectangle: Rounded Corners 25"/>
          <p:cNvSpPr/>
          <p:nvPr/>
        </p:nvSpPr>
        <p:spPr>
          <a:xfrm>
            <a:off x="838200" y="762000"/>
            <a:ext cx="10972800" cy="973826"/>
          </a:xfrm>
          <a:prstGeom prst="roundRect">
            <a:avLst>
              <a:gd name="adj" fmla="val 8564"/>
            </a:avLst>
          </a:prstGeom>
          <a:solidFill>
            <a:schemeClr val="accent5">
              <a:lumMod val="20000"/>
              <a:lumOff val="80000"/>
            </a:schemeClr>
          </a:solidFill>
          <a:ln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0" name="Text Box 29"/>
          <p:cNvSpPr txBox="1">
            <a:spLocks noChangeArrowheads="1"/>
          </p:cNvSpPr>
          <p:nvPr/>
        </p:nvSpPr>
        <p:spPr bwMode="auto">
          <a:xfrm>
            <a:off x="897225" y="762000"/>
            <a:ext cx="10282032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</a:pPr>
            <a:r>
              <a:rPr lang="en-US" sz="280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Để thả rơi trụ thép theo phương thẳng đứng có thể thực hiện như sau</a:t>
            </a:r>
            <a:endParaRPr lang="en-US" sz="2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532438" y="437645"/>
            <a:ext cx="536542" cy="53309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Shape, background pattern&#10;&#10;Description automatically generated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6427" b="94172" l="10000" r="90000">
                        <a14:foregroundMark x1="49333" y1="6481" x2="49333" y2="6481"/>
                        <a14:foregroundMark x1="57111" y1="84641" x2="57111" y2="84641"/>
                        <a14:foregroundMark x1="52778" y1="94172" x2="52778" y2="94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6663" y="477775"/>
            <a:ext cx="228091" cy="465306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686663" y="2060181"/>
            <a:ext cx="11278562" cy="4067838"/>
            <a:chOff x="834244" y="1828413"/>
            <a:chExt cx="10834579" cy="2843390"/>
          </a:xfrm>
        </p:grpSpPr>
        <p:pic>
          <p:nvPicPr>
            <p:cNvPr id="22" name="Picture 5" descr="empty-blue-rectang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244" y="1828413"/>
              <a:ext cx="10834579" cy="2843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1238017" y="1908655"/>
              <a:ext cx="9892442" cy="5427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marR="0" indent="-342900" algn="just">
                <a:spcBef>
                  <a:spcPts val="0"/>
                </a:spcBef>
                <a:buFont typeface="Arial" panose="020B0604020202020204" pitchFamily="34" charset="0"/>
                <a:buChar char="•"/>
              </a:pPr>
              <a:endParaRPr lang="en-US" sz="2100">
                <a:effectLst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332525" y="2314773"/>
            <a:ext cx="98467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just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Đặt máng đứng lên giá đỡ. Vặn chặt vít hãm. </a:t>
            </a:r>
            <a:endParaRPr lang="en-US" sz="250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marR="0" indent="-342900" algn="just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Nối công tắc điện với của đồng hồ đo thời gian hiện số. 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25437" y="3367650"/>
            <a:ext cx="984673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just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5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Cắm</a:t>
            </a:r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nguồn</a:t>
            </a:r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điện</a:t>
            </a:r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với</a:t>
            </a:r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NCĐ </a:t>
            </a:r>
            <a:r>
              <a:rPr lang="en-US" sz="25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nối</a:t>
            </a:r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công</a:t>
            </a:r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tắc</a:t>
            </a:r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vào</a:t>
            </a:r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ổ </a:t>
            </a:r>
            <a:r>
              <a:rPr lang="en-US" sz="25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cắm</a:t>
            </a:r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A, </a:t>
            </a:r>
            <a:r>
              <a:rPr lang="en-US" sz="25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nối</a:t>
            </a:r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cổng</a:t>
            </a:r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quang</a:t>
            </a:r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điện</a:t>
            </a:r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ổ </a:t>
            </a:r>
            <a:r>
              <a:rPr lang="en-US" sz="25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cắm</a:t>
            </a:r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B </a:t>
            </a:r>
            <a:r>
              <a:rPr lang="en-US" sz="25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vào</a:t>
            </a:r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mặt</a:t>
            </a:r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sau</a:t>
            </a:r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đồng</a:t>
            </a:r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hồ</a:t>
            </a:r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đo</a:t>
            </a:r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thời</a:t>
            </a:r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gian</a:t>
            </a:r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US" sz="250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21893" y="4244567"/>
            <a:ext cx="9846732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just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Cắm nguồn điện của đồng hồ và bật công tắc nguồn. Đặt trụ thép tại vị trí tiếp xúc với nam châm điện N và bị giữ lại ở đó.</a:t>
            </a:r>
            <a:endParaRPr lang="en-US" sz="250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algn="just">
              <a:spcBef>
                <a:spcPts val="600"/>
              </a:spcBef>
              <a:spcAft>
                <a:spcPts val="600"/>
              </a:spcAft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 Nhấn nút của hộp công tắc kép để ngắt điện vào nam châm điện.</a:t>
            </a:r>
            <a:endParaRPr lang="en-US" sz="250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 descr="empty-blue-rectangle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42777" y="838199"/>
            <a:ext cx="11873023" cy="3138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" name="Group 13"/>
          <p:cNvGrpSpPr/>
          <p:nvPr/>
        </p:nvGrpSpPr>
        <p:grpSpPr>
          <a:xfrm>
            <a:off x="-76200" y="145051"/>
            <a:ext cx="10621297" cy="541687"/>
            <a:chOff x="74035" y="2232631"/>
            <a:chExt cx="10555487" cy="756154"/>
          </a:xfrm>
        </p:grpSpPr>
        <p:grpSp>
          <p:nvGrpSpPr>
            <p:cNvPr id="15" name="Group 70"/>
            <p:cNvGrpSpPr/>
            <p:nvPr/>
          </p:nvGrpSpPr>
          <p:grpSpPr bwMode="auto">
            <a:xfrm>
              <a:off x="330531" y="2267004"/>
              <a:ext cx="5423094" cy="708275"/>
              <a:chOff x="587623" y="3377549"/>
              <a:chExt cx="2792640" cy="1364238"/>
            </a:xfrm>
          </p:grpSpPr>
          <p:pic>
            <p:nvPicPr>
              <p:cNvPr id="19" name="Picture 8" descr="empty-green-rectangle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623" y="3377549"/>
                <a:ext cx="2792640" cy="1364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Picture 9" descr="green-top-faded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05129" y="3887447"/>
                <a:ext cx="1273934" cy="396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6" name="TextBox 15"/>
            <p:cNvSpPr txBox="1"/>
            <p:nvPr/>
          </p:nvSpPr>
          <p:spPr bwMode="auto">
            <a:xfrm>
              <a:off x="74035" y="2267003"/>
              <a:ext cx="1501326" cy="687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60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III</a:t>
              </a:r>
              <a:endParaRPr lang="en-US" sz="2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026060"/>
            <p:cNvSpPr>
              <a:spLocks noChangeArrowheads="1"/>
            </p:cNvSpPr>
            <p:nvPr/>
          </p:nvSpPr>
          <p:spPr bwMode="auto">
            <a:xfrm>
              <a:off x="1209204" y="2232631"/>
              <a:ext cx="9420318" cy="756154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 lIns="109728" tIns="54864" rIns="109728" bIns="54864">
              <a:spAutoFit/>
            </a:bodyPr>
            <a:lstStyle>
              <a:lvl1pPr marL="287655" indent="-287655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defTabSz="1095375">
                <a:buClr>
                  <a:schemeClr val="tx2"/>
                </a:buClr>
                <a:buSzPct val="95000"/>
                <a:defRPr/>
              </a:pPr>
              <a:r>
                <a:rPr lang="en-US" sz="2800" i="1">
                  <a:cs typeface="Arial" panose="020B0604020202020204" pitchFamily="34" charset="0"/>
                </a:rPr>
                <a:t>Tiến hành thí nghiệm</a:t>
              </a:r>
              <a:endParaRPr lang="en-US" sz="2800" dirty="0">
                <a:cs typeface="Arial" panose="020B0604020202020204" pitchFamily="34" charset="0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798704" y="944917"/>
            <a:ext cx="10761167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1.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Cắm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nam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châm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điện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vào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ổ A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cổng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quang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vào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ổ B ở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mặt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sau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đồng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hồ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đo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thời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gian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hiện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số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US" sz="25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algn="just"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2.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Đặt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MODE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đồng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hồ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đo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thời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gian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hiện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số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ở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chế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độ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thích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hợp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US" sz="25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17" name="Content Placeholder 5" descr="A picture containing text, device, meter&#10;&#10;Description automatically generated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04" y="3991466"/>
            <a:ext cx="4267200" cy="24855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13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976933"/>
            <a:ext cx="44958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63392" y="2444736"/>
            <a:ext cx="10761167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600"/>
              </a:spcBef>
              <a:spcAft>
                <a:spcPts val="600"/>
              </a:spcAft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3. Đặt trụ thép tại vị trí tiếp xúc với nam châm điện N và bị giữ lại ở đó. 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algn="just">
              <a:spcBef>
                <a:spcPts val="600"/>
              </a:spcBef>
              <a:spcAft>
                <a:spcPts val="600"/>
              </a:spcAft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4. Nhấn nút RESET của đồng hồ MC964 để chuyển các số hiển thị về giá trị ban đầu 0.000.</a:t>
            </a:r>
            <a:endParaRPr lang="en-US" sz="250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 descr="empty-blue-rectangle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61434" y="990600"/>
            <a:ext cx="8806365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" name="Group 13"/>
          <p:cNvGrpSpPr/>
          <p:nvPr/>
        </p:nvGrpSpPr>
        <p:grpSpPr>
          <a:xfrm>
            <a:off x="-76200" y="145051"/>
            <a:ext cx="10621297" cy="541687"/>
            <a:chOff x="74035" y="2232631"/>
            <a:chExt cx="10555487" cy="756154"/>
          </a:xfrm>
        </p:grpSpPr>
        <p:grpSp>
          <p:nvGrpSpPr>
            <p:cNvPr id="15" name="Group 70"/>
            <p:cNvGrpSpPr/>
            <p:nvPr/>
          </p:nvGrpSpPr>
          <p:grpSpPr bwMode="auto">
            <a:xfrm>
              <a:off x="330531" y="2267004"/>
              <a:ext cx="5423094" cy="708275"/>
              <a:chOff x="587623" y="3377549"/>
              <a:chExt cx="2792640" cy="1364238"/>
            </a:xfrm>
          </p:grpSpPr>
          <p:pic>
            <p:nvPicPr>
              <p:cNvPr id="19" name="Picture 8" descr="empty-green-rectangle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623" y="3377549"/>
                <a:ext cx="2792640" cy="1364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Picture 9" descr="green-top-faded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05129" y="3887447"/>
                <a:ext cx="1273934" cy="396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6" name="TextBox 15"/>
            <p:cNvSpPr txBox="1"/>
            <p:nvPr/>
          </p:nvSpPr>
          <p:spPr bwMode="auto">
            <a:xfrm>
              <a:off x="74035" y="2267003"/>
              <a:ext cx="1501326" cy="687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60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III</a:t>
              </a:r>
              <a:endParaRPr lang="en-US" sz="2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026060"/>
            <p:cNvSpPr>
              <a:spLocks noChangeArrowheads="1"/>
            </p:cNvSpPr>
            <p:nvPr/>
          </p:nvSpPr>
          <p:spPr bwMode="auto">
            <a:xfrm>
              <a:off x="1209204" y="2232631"/>
              <a:ext cx="9420318" cy="756154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 lIns="109728" tIns="54864" rIns="109728" bIns="54864">
              <a:spAutoFit/>
            </a:bodyPr>
            <a:lstStyle>
              <a:lvl1pPr marL="287655" indent="-287655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defTabSz="1095375">
                <a:buClr>
                  <a:schemeClr val="tx2"/>
                </a:buClr>
                <a:buSzPct val="95000"/>
                <a:defRPr/>
              </a:pPr>
              <a:r>
                <a:rPr lang="en-US" sz="2800" i="1">
                  <a:cs typeface="Arial" panose="020B0604020202020204" pitchFamily="34" charset="0"/>
                </a:rPr>
                <a:t>Tiến hành thí nghiệm</a:t>
              </a:r>
              <a:endParaRPr lang="en-US" sz="2800" dirty="0"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 descr="A picture containing diagram&#10;&#10;Description automatically generated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1" t="14145" r="8889" b="21648"/>
          <a:stretch>
            <a:fillRect/>
          </a:stretch>
        </p:blipFill>
        <p:spPr>
          <a:xfrm rot="5400000">
            <a:off x="7839455" y="2218945"/>
            <a:ext cx="5352290" cy="2895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8" name="TextBox 27"/>
          <p:cNvSpPr txBox="1"/>
          <p:nvPr/>
        </p:nvSpPr>
        <p:spPr>
          <a:xfrm>
            <a:off x="914400" y="1219200"/>
            <a:ext cx="74676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5.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Nhấn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nút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hộp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công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tác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kép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ngắt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điện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vào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nam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châm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điện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Trụ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thép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rơi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xuống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chuyển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động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qua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cổng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quang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điện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US" sz="25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14400" y="2465695"/>
            <a:ext cx="717976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6.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Ghi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lại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giá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trị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thời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gian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hiển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thị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trên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đồng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hồ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vào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Bảng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11.1. </a:t>
            </a:r>
            <a:endParaRPr lang="en-US" sz="25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4400" y="3429000"/>
            <a:ext cx="7179768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7.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Dịch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chuyển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cổng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quang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điện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ra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xa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dần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nam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châm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điện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thực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hiện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lại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thao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tác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3, 4, 5, 6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bốn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lần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nữa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Ghi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giá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trị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thời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gian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tương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ứng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với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quãng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đường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vào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Bảng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11.1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trong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báo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cáo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thực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hành</a:t>
            </a:r>
            <a:endParaRPr lang="en-US" sz="25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1" grpId="0"/>
      <p:bldP spid="12" grpId="0"/>
    </p:bldLst>
  </p:timing>
</p:sld>
</file>

<file path=ppt/tags/tag1.xml><?xml version="1.0" encoding="utf-8"?>
<p:tagLst xmlns:p="http://schemas.openxmlformats.org/presentationml/2006/main">
  <p:tag name="PRESENTER_SHAPETEXTINFO" val="&lt;ShapeTextInfo&gt;&lt;TableIndex row=&quot;-1&quot; col=&quot;-1&quot;&gt;&lt;linesCount val=&quot;1&quot;/&gt;&lt;lineCharCount val=&quot;29&quot;/&gt;&lt;/TableIndex&gt;&lt;/ShapeTextInfo&gt;"/>
</p:tagLst>
</file>

<file path=ppt/tags/tag2.xml><?xml version="1.0" encoding="utf-8"?>
<p:tagLst xmlns:p="http://schemas.openxmlformats.org/presentationml/2006/main">
  <p:tag name="PRESENTER_SHAPETEXTINFO" val="&lt;ShapeTextInfo&gt;&lt;TableIndex row=&quot;-1&quot; col=&quot;-1&quot;&gt;&lt;linesCount val=&quot;1&quot;/&gt;&lt;lineCharCount val=&quot;29&quot;/&gt;&lt;/TableIndex&gt;&lt;/ShapeTextInfo&gt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2837</Words>
  <Application>WPS Presentation</Application>
  <PresentationFormat>Custom</PresentationFormat>
  <Paragraphs>137</Paragraphs>
  <Slides>11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9" baseType="lpstr">
      <vt:lpstr>Arial</vt:lpstr>
      <vt:lpstr>SimSun</vt:lpstr>
      <vt:lpstr>Wingdings</vt:lpstr>
      <vt:lpstr>Times New Roman</vt:lpstr>
      <vt:lpstr>VNI-Times</vt:lpstr>
      <vt:lpstr>MS PGothic</vt:lpstr>
      <vt:lpstr>游明朝</vt:lpstr>
      <vt:lpstr>Yu Gothic UI Semilight</vt:lpstr>
      <vt:lpstr>Calibri</vt:lpstr>
      <vt:lpstr>Cambria Math</vt:lpstr>
      <vt:lpstr>Cambria Math</vt:lpstr>
      <vt:lpstr>Symbol</vt:lpstr>
      <vt:lpstr>Arial (Body)</vt:lpstr>
      <vt:lpstr>Segoe Print</vt:lpstr>
      <vt:lpstr>Microsoft YaHei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Viet Chung</cp:lastModifiedBy>
  <cp:revision>226</cp:revision>
  <dcterms:created xsi:type="dcterms:W3CDTF">2007-10-27T08:09:00Z</dcterms:created>
  <dcterms:modified xsi:type="dcterms:W3CDTF">2025-09-06T22:58:11Z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FF4D4EB76B234F729FACCCB1F04E832B_12</vt:lpwstr>
  </property>
  <property fmtid="{D5CDD505-2E9C-101B-9397-08002B2CF9AE}" pid="3" name="KSOProductBuildVer">
    <vt:lpwstr>1033-12.2.0.22549</vt:lpwstr>
  </property>
</Properties>
</file>